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1"/>
  </p:notesMasterIdLst>
  <p:sldIdLst>
    <p:sldId id="256" r:id="rId2"/>
    <p:sldId id="257" r:id="rId3"/>
    <p:sldId id="260" r:id="rId4"/>
    <p:sldId id="320" r:id="rId5"/>
    <p:sldId id="682" r:id="rId6"/>
    <p:sldId id="487" r:id="rId7"/>
    <p:sldId id="683" r:id="rId8"/>
    <p:sldId id="684" r:id="rId9"/>
    <p:sldId id="685" r:id="rId10"/>
    <p:sldId id="686" r:id="rId11"/>
    <p:sldId id="687" r:id="rId12"/>
    <p:sldId id="688" r:id="rId13"/>
    <p:sldId id="689" r:id="rId14"/>
    <p:sldId id="690" r:id="rId15"/>
    <p:sldId id="691" r:id="rId16"/>
    <p:sldId id="692" r:id="rId17"/>
    <p:sldId id="693" r:id="rId18"/>
    <p:sldId id="694" r:id="rId19"/>
    <p:sldId id="695" r:id="rId20"/>
    <p:sldId id="696" r:id="rId21"/>
    <p:sldId id="697" r:id="rId22"/>
    <p:sldId id="698" r:id="rId23"/>
    <p:sldId id="699" r:id="rId24"/>
    <p:sldId id="465" r:id="rId25"/>
    <p:sldId id="469" r:id="rId26"/>
    <p:sldId id="466" r:id="rId27"/>
    <p:sldId id="467" r:id="rId28"/>
    <p:sldId id="470" r:id="rId29"/>
    <p:sldId id="468" r:id="rId30"/>
    <p:sldId id="707" r:id="rId31"/>
    <p:sldId id="708" r:id="rId32"/>
    <p:sldId id="709" r:id="rId33"/>
    <p:sldId id="716" r:id="rId34"/>
    <p:sldId id="717" r:id="rId35"/>
    <p:sldId id="721" r:id="rId36"/>
    <p:sldId id="722" r:id="rId37"/>
    <p:sldId id="723" r:id="rId38"/>
    <p:sldId id="724" r:id="rId39"/>
    <p:sldId id="725" r:id="rId40"/>
    <p:sldId id="726" r:id="rId41"/>
    <p:sldId id="727" r:id="rId42"/>
    <p:sldId id="728" r:id="rId43"/>
    <p:sldId id="729" r:id="rId44"/>
    <p:sldId id="730" r:id="rId45"/>
    <p:sldId id="731" r:id="rId46"/>
    <p:sldId id="732" r:id="rId47"/>
    <p:sldId id="733" r:id="rId48"/>
    <p:sldId id="738" r:id="rId49"/>
    <p:sldId id="461" r:id="rId50"/>
    <p:sldId id="462" r:id="rId51"/>
    <p:sldId id="734" r:id="rId52"/>
    <p:sldId id="735" r:id="rId53"/>
    <p:sldId id="718" r:id="rId54"/>
    <p:sldId id="719" r:id="rId55"/>
    <p:sldId id="638" r:id="rId56"/>
    <p:sldId id="737" r:id="rId57"/>
    <p:sldId id="368" r:id="rId58"/>
    <p:sldId id="298" r:id="rId59"/>
    <p:sldId id="739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36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0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2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14 -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Dereference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reference operator doesn't let you do much</a:t>
            </a:r>
          </a:p>
          <a:p>
            <a:r>
              <a:rPr lang="en-US" dirty="0"/>
              <a:t>You can get an address, but so what?</a:t>
            </a:r>
          </a:p>
          <a:p>
            <a:r>
              <a:rPr lang="en-US" dirty="0"/>
              <a:t>Using the dereference operator, you can read and write the contents of the address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038600"/>
            <a:ext cx="10972800" cy="228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5;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pointer;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&amp;value;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*pointer);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5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900;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value just changed!</a:t>
            </a:r>
          </a:p>
        </p:txBody>
      </p:sp>
    </p:spTree>
    <p:extLst>
      <p:ext uri="{BB962C8B-B14F-4D97-AF65-F5344CB8AC3E}">
        <p14:creationId xmlns:p14="http://schemas.microsoft.com/office/powerpoint/2010/main" val="216815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96809"/>
          </a:xfrm>
        </p:spPr>
        <p:txBody>
          <a:bodyPr>
            <a:normAutofit/>
          </a:bodyPr>
          <a:lstStyle/>
          <a:p>
            <a:r>
              <a:rPr lang="en-US" dirty="0"/>
              <a:t>One of the most powerful (and most dangerous) qualities of pointers in C is that you can take arbitrary offsets in memory</a:t>
            </a:r>
          </a:p>
          <a:p>
            <a:r>
              <a:rPr lang="en-US" dirty="0"/>
              <a:t>When you add to (or subtract from)  a pointers, it jumps the number of bytes in memory  of the size of the type it points to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191000"/>
            <a:ext cx="10972800" cy="2362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= 10;</a:t>
            </a:r>
            <a:endParaRPr lang="en-US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 = 20;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= 30;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value = &amp;b;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value++;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*value);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What does it print? (not defined)</a:t>
            </a:r>
          </a:p>
        </p:txBody>
      </p:sp>
    </p:spTree>
    <p:extLst>
      <p:ext uri="{BB962C8B-B14F-4D97-AF65-F5344CB8AC3E}">
        <p14:creationId xmlns:p14="http://schemas.microsoft.com/office/powerpoint/2010/main" val="9276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are pointers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1110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array </a:t>
            </a:r>
            <a:r>
              <a:rPr lang="en-US" b="1" dirty="0"/>
              <a:t>is</a:t>
            </a:r>
            <a:r>
              <a:rPr lang="en-US" dirty="0"/>
              <a:t> a pointer</a:t>
            </a:r>
          </a:p>
          <a:p>
            <a:pPr lvl="1"/>
            <a:r>
              <a:rPr lang="en-US" dirty="0"/>
              <a:t>It is pre-allocated a fixed amount of memory to point to</a:t>
            </a:r>
          </a:p>
          <a:p>
            <a:pPr lvl="1"/>
            <a:r>
              <a:rPr lang="en-US" dirty="0"/>
              <a:t>You can't make it point at something else</a:t>
            </a:r>
          </a:p>
          <a:p>
            <a:r>
              <a:rPr lang="en-US" dirty="0"/>
              <a:t>For this reason, you can assign an array directly to a pointer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886200"/>
            <a:ext cx="10972800" cy="2667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numbers[] = {3, 5, 7, 11, 13};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value;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numbers;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&amp;numbers[0];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exactly equivalent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What about the following?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&amp;numbers;</a:t>
            </a:r>
          </a:p>
        </p:txBody>
      </p:sp>
    </p:spTree>
    <p:extLst>
      <p:ext uri="{BB962C8B-B14F-4D97-AF65-F5344CB8AC3E}">
        <p14:creationId xmlns:p14="http://schemas.microsoft.com/office/powerpoint/2010/main" val="38534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Surprisingly, pointers are arrays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Well, no, they aren't</a:t>
            </a:r>
          </a:p>
          <a:p>
            <a:r>
              <a:rPr lang="en-US" dirty="0"/>
              <a:t>But you can use array subscript notation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/>
              <a:t>) to read and write the contents of offsets from an initial pointer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3657600"/>
            <a:ext cx="10896600" cy="2667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numbers[] = {3, 5, 7, 11, 13};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value = numbers + 2;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value[0] 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7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value[-2] 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3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value[2] = 19;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Changes 13 to 19</a:t>
            </a:r>
          </a:p>
        </p:txBody>
      </p:sp>
    </p:spTree>
    <p:extLst>
      <p:ext uri="{BB962C8B-B14F-4D97-AF65-F5344CB8AC3E}">
        <p14:creationId xmlns:p14="http://schemas.microsoft.com/office/powerpoint/2010/main" val="125847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968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you don't know what you're going to point at?</a:t>
            </a:r>
          </a:p>
          <a:p>
            <a:r>
              <a:rPr lang="en-US" dirty="0"/>
              <a:t>You can use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void*</a:t>
            </a:r>
            <a:r>
              <a:rPr lang="en-US" dirty="0"/>
              <a:t>, which is an address to….something!</a:t>
            </a:r>
          </a:p>
          <a:p>
            <a:r>
              <a:rPr lang="en-US" dirty="0"/>
              <a:t>You have to cast it to another kind of pointer to use it</a:t>
            </a:r>
          </a:p>
          <a:p>
            <a:r>
              <a:rPr lang="en-US" dirty="0"/>
              <a:t>You can't do pointer arithmetic on it</a:t>
            </a:r>
          </a:p>
          <a:p>
            <a:r>
              <a:rPr lang="en-US" dirty="0"/>
              <a:t>It's not useful very often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returns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, but our compiler casts it for us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0"/>
            <a:ext cx="10972800" cy="1981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s[] =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"Hello World!"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address = s;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thingy =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*)address;</a:t>
            </a:r>
            <a:endParaRPr lang="en-US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*thingy);</a:t>
            </a:r>
          </a:p>
        </p:txBody>
      </p:sp>
    </p:spTree>
    <p:extLst>
      <p:ext uri="{BB962C8B-B14F-4D97-AF65-F5344CB8AC3E}">
        <p14:creationId xmlns:p14="http://schemas.microsoft.com/office/powerpoint/2010/main" val="154747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that can change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data is passed </a:t>
            </a:r>
            <a:r>
              <a:rPr lang="en-US" b="1" dirty="0"/>
              <a:t>by value</a:t>
            </a:r>
          </a:p>
          <a:p>
            <a:r>
              <a:rPr lang="en-US" dirty="0"/>
              <a:t>This means that a variable cannot be changed for the function that calls it</a:t>
            </a:r>
          </a:p>
          <a:p>
            <a:r>
              <a:rPr lang="en-US" dirty="0"/>
              <a:t>Usually, that's good, since we don't have to worry about functions screwing up our data</a:t>
            </a:r>
          </a:p>
          <a:p>
            <a:r>
              <a:rPr lang="en-US" dirty="0"/>
              <a:t>It's annoying if we need a function to return more than one thing, though</a:t>
            </a:r>
          </a:p>
          <a:p>
            <a:r>
              <a:rPr lang="en-US" dirty="0"/>
              <a:t>Passing a pointer is equivalent to passing the original data </a:t>
            </a:r>
            <a:r>
              <a:rPr lang="en-US" b="1" dirty="0"/>
              <a:t>by reference</a:t>
            </a:r>
          </a:p>
        </p:txBody>
      </p:sp>
    </p:spTree>
    <p:extLst>
      <p:ext uri="{BB962C8B-B14F-4D97-AF65-F5344CB8AC3E}">
        <p14:creationId xmlns:p14="http://schemas.microsoft.com/office/powerpoint/2010/main" val="193352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to 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as we can declare a pointer that points at a particular data type, we can declare a pointer to a pointer</a:t>
            </a:r>
          </a:p>
          <a:p>
            <a:r>
              <a:rPr lang="en-US" dirty="0"/>
              <a:t>Simply add another star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657600"/>
            <a:ext cx="10972800" cy="2514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5;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pointer;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amazingPointer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&amp;value;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amazingPointer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&amp;pointer;</a:t>
            </a:r>
          </a:p>
        </p:txBody>
      </p:sp>
    </p:spTree>
    <p:extLst>
      <p:ext uri="{BB962C8B-B14F-4D97-AF65-F5344CB8AC3E}">
        <p14:creationId xmlns:p14="http://schemas.microsoft.com/office/powerpoint/2010/main" val="223881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/>
              <a:t> to get command line arguments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To get the command line values, use the following definition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Is that even allowed?</a:t>
            </a:r>
          </a:p>
          <a:p>
            <a:pPr lvl="1"/>
            <a:r>
              <a:rPr lang="en-US" dirty="0"/>
              <a:t>Yes.</a:t>
            </a:r>
          </a:p>
          <a:p>
            <a:r>
              <a:rPr lang="en-US" dirty="0"/>
              <a:t>You can name the parameters whatever you want, but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/>
              <a:t> are traditional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/>
              <a:t> is the number of arguments (argument count)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/>
              <a:t> are the actual arguments (argument values) as strings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0"/>
            <a:ext cx="10972800" cy="1600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5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482608"/>
          </a:xfrm>
        </p:spPr>
        <p:txBody>
          <a:bodyPr>
            <a:normAutofit fontScale="92500"/>
          </a:bodyPr>
          <a:lstStyle/>
          <a:p>
            <a:r>
              <a:rPr lang="en-US" dirty="0"/>
              <a:t>Before, we only talked about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(and command line arguments) for input</a:t>
            </a:r>
          </a:p>
          <a:p>
            <a:r>
              <a:rPr lang="en-US" dirty="0"/>
              <a:t>There is a function that parallels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called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can read strings,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values,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/>
              <a:t> values, characters, and anything else you can specify with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/>
              <a:t> formatting string</a:t>
            </a:r>
          </a:p>
          <a:p>
            <a:r>
              <a:rPr lang="en-US" dirty="0"/>
              <a:t>You must pass in a pointer for the memory you want to read into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257801"/>
            <a:ext cx="10972800" cy="12953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number;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&amp;number);</a:t>
            </a:r>
          </a:p>
        </p:txBody>
      </p:sp>
    </p:spTree>
    <p:extLst>
      <p:ext uri="{BB962C8B-B14F-4D97-AF65-F5344CB8AC3E}">
        <p14:creationId xmlns:p14="http://schemas.microsoft.com/office/powerpoint/2010/main" val="99942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 specifiers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156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These are mostly what you would expect, from your experience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257768"/>
              </p:ext>
            </p:extLst>
          </p:nvPr>
        </p:nvGraphicFramePr>
        <p:xfrm>
          <a:off x="2367438" y="2590800"/>
          <a:ext cx="7457123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1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 err="1"/>
                        <a:t>Specifier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unsigned</a:t>
                      </a:r>
                      <a:r>
                        <a:rPr lang="en-US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%o %x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unsigned</a:t>
                      </a:r>
                      <a:r>
                        <a:rPr lang="en-US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dirty="0"/>
                        <a:t>(in octal  for 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o</a:t>
                      </a:r>
                      <a:r>
                        <a:rPr lang="en-US" sz="2000" dirty="0"/>
                        <a:t> or hex for 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sz="2000" dirty="0"/>
                        <a:t>)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hd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null-terminated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lf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Lf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long 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82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Review up to Exam 1</a:t>
            </a:r>
          </a:p>
          <a:p>
            <a:pPr lvl="1"/>
            <a:r>
              <a:rPr lang="en-US" dirty="0"/>
              <a:t>Types in C</a:t>
            </a:r>
          </a:p>
          <a:p>
            <a:pPr lvl="1"/>
            <a:r>
              <a:rPr lang="en-US" dirty="0"/>
              <a:t>Base conversion and two's complement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</a:p>
          <a:p>
            <a:pPr lvl="1"/>
            <a:r>
              <a:rPr lang="en-US" dirty="0"/>
              <a:t>Selection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) and repetition (loops)</a:t>
            </a:r>
          </a:p>
          <a:p>
            <a:pPr lvl="1"/>
            <a:r>
              <a:rPr lang="en-US" dirty="0"/>
              <a:t>Functions</a:t>
            </a:r>
          </a:p>
          <a:p>
            <a:pPr lvl="1"/>
            <a:r>
              <a:rPr lang="en-US" dirty="0"/>
              <a:t>Recursion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r>
              <a:rPr lang="en-US" dirty="0"/>
              <a:t>Strings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48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Memory can be allocated dynamically using a function called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/>
              <a:t>Similar to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 in Java or C++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 to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Dynamically allocated memory is on the heap</a:t>
            </a:r>
          </a:p>
          <a:p>
            <a:pPr lvl="1"/>
            <a:r>
              <a:rPr lang="en-US" dirty="0"/>
              <a:t>It doesn't disappear when a function returns</a:t>
            </a:r>
          </a:p>
          <a:p>
            <a:r>
              <a:rPr lang="en-US" dirty="0"/>
              <a:t>To allocate memory,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with the number of bytes you want</a:t>
            </a:r>
          </a:p>
          <a:p>
            <a:r>
              <a:rPr lang="en-US" dirty="0"/>
              <a:t>It returns a pointer to that memory, which you cast to the appropriate type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334000"/>
            <a:ext cx="10972800" cy="990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data = (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*)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375729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common to allocate an array of values dynamically</a:t>
            </a:r>
          </a:p>
          <a:p>
            <a:r>
              <a:rPr lang="en-US" dirty="0"/>
              <a:t>The syntax is exactly the same as allocating a single value, but you multiply the size of the type by the number of elements you want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191000"/>
            <a:ext cx="10972800" cy="228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array = 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*)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)*100);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100;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+ 1;</a:t>
            </a:r>
          </a:p>
        </p:txBody>
      </p:sp>
    </p:spTree>
    <p:extLst>
      <p:ext uri="{BB962C8B-B14F-4D97-AF65-F5344CB8AC3E}">
        <p14:creationId xmlns:p14="http://schemas.microsoft.com/office/powerpoint/2010/main" val="76151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free()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558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 is not garbage collected liked Java</a:t>
            </a:r>
          </a:p>
          <a:p>
            <a:r>
              <a:rPr lang="en-US" dirty="0"/>
              <a:t>If you allocate something on the stack, it disappears when the function returns</a:t>
            </a:r>
          </a:p>
          <a:p>
            <a:r>
              <a:rPr lang="en-US" dirty="0"/>
              <a:t>If you allocate something on the heap, you have to </a:t>
            </a:r>
            <a:r>
              <a:rPr lang="en-US" dirty="0" err="1"/>
              <a:t>deallocate</a:t>
            </a:r>
            <a:r>
              <a:rPr lang="en-US" dirty="0"/>
              <a:t> it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free()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US" dirty="0"/>
              <a:t> does not set the pointer to 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r>
              <a:rPr lang="en-US" dirty="0"/>
              <a:t>But you can afterwards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181600"/>
            <a:ext cx="10972800" cy="1295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things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*)malloc (100);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free (things);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Should have used things first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things = NULL;</a:t>
            </a:r>
          </a:p>
        </p:txBody>
      </p:sp>
    </p:spTree>
    <p:extLst>
      <p:ext uri="{BB962C8B-B14F-4D97-AF65-F5344CB8AC3E}">
        <p14:creationId xmlns:p14="http://schemas.microsoft.com/office/powerpoint/2010/main" val="67102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Ragged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601200" cy="4320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One way to dynamically allocate a 2D array is to allocate each row individually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finished, you can access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n-US" dirty="0"/>
              <a:t> like any 2D array</a:t>
            </a:r>
          </a:p>
          <a:p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2819400"/>
            <a:ext cx="10896600" cy="1981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** table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**)malloc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*)*rows);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rows;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table[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*)malloc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)*columns);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5943600"/>
            <a:ext cx="108966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table[3][7] = 14;</a:t>
            </a:r>
          </a:p>
        </p:txBody>
      </p:sp>
    </p:spTree>
    <p:extLst>
      <p:ext uri="{BB962C8B-B14F-4D97-AF65-F5344CB8AC3E}">
        <p14:creationId xmlns:p14="http://schemas.microsoft.com/office/powerpoint/2010/main" val="39141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Ragged Approach in memory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19200" y="2372203"/>
          <a:ext cx="838200" cy="38862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>
            <a:endCxn id="25" idx="1"/>
          </p:cNvCxnSpPr>
          <p:nvPr/>
        </p:nvCxnSpPr>
        <p:spPr>
          <a:xfrm>
            <a:off x="1676400" y="5877402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0" y="1752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urier New" pitchFamily="49" charset="0"/>
                <a:cs typeface="Courier New" pitchFamily="49" charset="0"/>
              </a:rPr>
              <a:t>table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91400" y="3330995"/>
            <a:ext cx="2743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Chunks of data that could be anywhere in memory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3605939" y="5582347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>
            <a:endCxn id="28" idx="1"/>
          </p:cNvCxnSpPr>
          <p:nvPr/>
        </p:nvCxnSpPr>
        <p:spPr>
          <a:xfrm>
            <a:off x="1676400" y="5106097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3605939" y="4811042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  <p:cxnSp>
        <p:nvCxnSpPr>
          <p:cNvPr id="29" name="Straight Arrow Connector 28"/>
          <p:cNvCxnSpPr>
            <a:endCxn id="30" idx="1"/>
          </p:cNvCxnSpPr>
          <p:nvPr/>
        </p:nvCxnSpPr>
        <p:spPr>
          <a:xfrm>
            <a:off x="1673817" y="4352522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3603356" y="4057467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  <p:cxnSp>
        <p:nvCxnSpPr>
          <p:cNvPr id="31" name="Straight Arrow Connector 30"/>
          <p:cNvCxnSpPr>
            <a:endCxn id="32" idx="1"/>
          </p:cNvCxnSpPr>
          <p:nvPr/>
        </p:nvCxnSpPr>
        <p:spPr>
          <a:xfrm>
            <a:off x="1673817" y="3562387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3603356" y="3267332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>
            <a:endCxn id="34" idx="1"/>
          </p:cNvCxnSpPr>
          <p:nvPr/>
        </p:nvCxnSpPr>
        <p:spPr>
          <a:xfrm>
            <a:off x="1673817" y="2797591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3603356" y="2502536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00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Freeing the Ragged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free a 2D array allocated with the Ragged Approach</a:t>
            </a:r>
          </a:p>
          <a:p>
            <a:pPr lvl="1"/>
            <a:r>
              <a:rPr lang="en-US" dirty="0"/>
              <a:t>Free each row separately</a:t>
            </a:r>
          </a:p>
          <a:p>
            <a:pPr lvl="1"/>
            <a:r>
              <a:rPr lang="en-US" dirty="0"/>
              <a:t>Finally, free the array of rows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657600"/>
            <a:ext cx="10972800" cy="1981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rows;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free (table[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free (table);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4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20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Alternatively, you can allocate the memory for all rows at once</a:t>
            </a:r>
          </a:p>
          <a:p>
            <a:r>
              <a:rPr lang="en-US" dirty="0"/>
              <a:t>Then you make each row point to the right place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finished, you can still access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n-US" dirty="0"/>
              <a:t> like any 2D array</a:t>
            </a:r>
          </a:p>
          <a:p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352800"/>
            <a:ext cx="10972800" cy="1828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** table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**)malloc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*)*rows);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 data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*)malloc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)*rows*columns);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rows;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table[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 = &amp;data[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*columns];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60960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table[3][7] = 14;</a:t>
            </a:r>
          </a:p>
        </p:txBody>
      </p:sp>
    </p:spTree>
    <p:extLst>
      <p:ext uri="{BB962C8B-B14F-4D97-AF65-F5344CB8AC3E}">
        <p14:creationId xmlns:p14="http://schemas.microsoft.com/office/powerpoint/2010/main" val="391094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81200" y="2711509"/>
          <a:ext cx="9677400" cy="498416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387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121609783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1701400767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1949316955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1057385995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718143347"/>
                    </a:ext>
                  </a:extLst>
                </a:gridCol>
              </a:tblGrid>
              <a:tr h="4984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Approach in memory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85800" y="3505201"/>
          <a:ext cx="762000" cy="29718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066800" y="3209925"/>
            <a:ext cx="1066800" cy="604837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066800" y="3209925"/>
            <a:ext cx="3048000" cy="120967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066800" y="3234751"/>
            <a:ext cx="4953000" cy="1794449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66800" y="3234751"/>
            <a:ext cx="6858000" cy="2404049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066800" y="3234751"/>
            <a:ext cx="8763000" cy="2953324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" y="2895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urier New" pitchFamily="49" charset="0"/>
                <a:cs typeface="Courier New" pitchFamily="49" charset="0"/>
              </a:rPr>
              <a:t>table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52800" y="2063111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Contiguously allocated memory</a:t>
            </a:r>
          </a:p>
        </p:txBody>
      </p:sp>
    </p:spTree>
    <p:extLst>
      <p:ext uri="{BB962C8B-B14F-4D97-AF65-F5344CB8AC3E}">
        <p14:creationId xmlns:p14="http://schemas.microsoft.com/office/powerpoint/2010/main" val="440184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Freeing the Contiguous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free a 2D array allocated with the Contiguous Approach</a:t>
            </a:r>
          </a:p>
          <a:p>
            <a:pPr lvl="1"/>
            <a:r>
              <a:rPr lang="en-US" dirty="0"/>
              <a:t>Free the big block of memory</a:t>
            </a:r>
          </a:p>
          <a:p>
            <a:pPr lvl="1"/>
            <a:r>
              <a:rPr lang="en-US" dirty="0"/>
              <a:t>Free the array of rows</a:t>
            </a:r>
          </a:p>
          <a:p>
            <a:pPr lvl="1"/>
            <a:r>
              <a:rPr lang="en-US" dirty="0"/>
              <a:t>No loop needed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114800"/>
            <a:ext cx="10972800" cy="1676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free (table[0]);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free (table);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Include the following headers: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stdlib.h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time.h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rand()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to get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values between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dirty="0"/>
              <a:t>Always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(time(NULL))</a:t>
            </a:r>
            <a:r>
              <a:rPr lang="en-US" dirty="0"/>
              <a:t> </a:t>
            </a:r>
            <a:r>
              <a:rPr lang="en-US" b="1" dirty="0"/>
              <a:t>before</a:t>
            </a:r>
            <a:r>
              <a:rPr lang="en-US" dirty="0"/>
              <a:t> your first call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rand()</a:t>
            </a:r>
          </a:p>
          <a:p>
            <a:r>
              <a:rPr lang="en-US" dirty="0"/>
              <a:t>Only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</a:t>
            </a:r>
            <a:r>
              <a:rPr lang="en-US" b="1" dirty="0"/>
              <a:t>once</a:t>
            </a:r>
            <a:r>
              <a:rPr lang="en-US" dirty="0"/>
              <a:t> per program</a:t>
            </a:r>
          </a:p>
          <a:p>
            <a:pPr lvl="1"/>
            <a:r>
              <a:rPr lang="en-US" dirty="0"/>
              <a:t>Seeding multiple times makes no sense and usually makes your output much </a:t>
            </a:r>
            <a:r>
              <a:rPr lang="en-US" b="1" dirty="0"/>
              <a:t>less</a:t>
            </a:r>
            <a:r>
              <a:rPr lang="en-US" dirty="0"/>
              <a:t> random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1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40640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sees a huge range of free memory when the program starts</a:t>
            </a:r>
          </a:p>
          <a:p>
            <a:r>
              <a:rPr lang="en-US" dirty="0"/>
              <a:t>It uses a doubly linked list to keep track of the blocks of free memory, which is perhaps one giant block to begin with</a:t>
            </a:r>
          </a:p>
          <a:p>
            <a:r>
              <a:rPr lang="en-US" dirty="0"/>
              <a:t>As you allocate memory, a free block is often split up to make the block you need</a:t>
            </a:r>
          </a:p>
          <a:p>
            <a:r>
              <a:rPr lang="en-US" dirty="0"/>
              <a:t>The returned block knows its length</a:t>
            </a:r>
          </a:p>
          <a:p>
            <a:pPr lvl="1"/>
            <a:r>
              <a:rPr lang="en-US" dirty="0"/>
              <a:t>The length is usually kept </a:t>
            </a:r>
            <a:r>
              <a:rPr lang="en-US" b="1" dirty="0"/>
              <a:t>before</a:t>
            </a:r>
            <a:r>
              <a:rPr lang="en-US" dirty="0"/>
              <a:t> the data that you use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581400" y="5117068"/>
            <a:ext cx="4038600" cy="838200"/>
            <a:chOff x="2057400" y="5257800"/>
            <a:chExt cx="4750904" cy="990600"/>
          </a:xfrm>
        </p:grpSpPr>
        <p:sp>
          <p:nvSpPr>
            <p:cNvPr id="4" name="Rectangle 3"/>
            <p:cNvSpPr/>
            <p:nvPr/>
          </p:nvSpPr>
          <p:spPr>
            <a:xfrm>
              <a:off x="3124200" y="5257800"/>
              <a:ext cx="3684104" cy="990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Allocated Space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057400" y="5257800"/>
              <a:ext cx="1066800" cy="990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Length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3806228" y="6031468"/>
            <a:ext cx="682027" cy="4572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5000" y="6183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Returned pointer</a:t>
            </a:r>
          </a:p>
        </p:txBody>
      </p:sp>
    </p:spTree>
    <p:extLst>
      <p:ext uri="{BB962C8B-B14F-4D97-AF65-F5344CB8AC3E}">
        <p14:creationId xmlns:p14="http://schemas.microsoft.com/office/powerpoint/2010/main" val="69746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a visualization of the free list</a:t>
            </a:r>
          </a:p>
          <a:p>
            <a:r>
              <a:rPr lang="en-US" dirty="0"/>
              <a:t>When an item is freed, most implementations will try to coalesce two neighboring free blocks to reduce fragmentation</a:t>
            </a:r>
          </a:p>
          <a:p>
            <a:pPr lvl="1"/>
            <a:r>
              <a:rPr lang="en-US" dirty="0"/>
              <a:t>Calling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US" dirty="0"/>
              <a:t> can be time consuming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58448" y="4369956"/>
            <a:ext cx="1008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Head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004619" y="5200381"/>
            <a:ext cx="1929581" cy="507504"/>
            <a:chOff x="2441088" y="5257800"/>
            <a:chExt cx="2428995" cy="1015008"/>
          </a:xfrm>
        </p:grpSpPr>
        <p:sp>
          <p:nvSpPr>
            <p:cNvPr id="19" name="Rectangle 18"/>
            <p:cNvSpPr/>
            <p:nvPr/>
          </p:nvSpPr>
          <p:spPr>
            <a:xfrm>
              <a:off x="3124199" y="5257800"/>
              <a:ext cx="1745884" cy="10150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Allocated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41088" y="5257800"/>
              <a:ext cx="683111" cy="101500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30572" y="5200382"/>
            <a:ext cx="3074047" cy="511399"/>
            <a:chOff x="1143000" y="4038600"/>
            <a:chExt cx="5614041" cy="990600"/>
          </a:xfrm>
        </p:grpSpPr>
        <p:sp>
          <p:nvSpPr>
            <p:cNvPr id="21" name="Rectangle 20"/>
            <p:cNvSpPr/>
            <p:nvPr/>
          </p:nvSpPr>
          <p:spPr>
            <a:xfrm>
              <a:off x="4343400" y="4038600"/>
              <a:ext cx="2413641" cy="990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Free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43000" y="4038600"/>
              <a:ext cx="1066800" cy="990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09800" y="4038600"/>
              <a:ext cx="1066800" cy="990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4038600"/>
              <a:ext cx="1066800" cy="990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919478" y="5204674"/>
            <a:ext cx="3074047" cy="503211"/>
            <a:chOff x="1143000" y="4038600"/>
            <a:chExt cx="5614041" cy="974740"/>
          </a:xfrm>
        </p:grpSpPr>
        <p:sp>
          <p:nvSpPr>
            <p:cNvPr id="27" name="Rectangle 26"/>
            <p:cNvSpPr/>
            <p:nvPr/>
          </p:nvSpPr>
          <p:spPr>
            <a:xfrm>
              <a:off x="4343400" y="4038600"/>
              <a:ext cx="2413641" cy="9747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Free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43000" y="4038600"/>
              <a:ext cx="1066799" cy="97474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209799" y="4038600"/>
              <a:ext cx="1066799" cy="9747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1" y="4038600"/>
              <a:ext cx="1066799" cy="97474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flipH="1">
            <a:off x="2133600" y="4724401"/>
            <a:ext cx="1" cy="46109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29" idx="0"/>
            <a:endCxn id="22" idx="0"/>
          </p:cNvCxnSpPr>
          <p:nvPr/>
        </p:nvCxnSpPr>
        <p:spPr>
          <a:xfrm rot="16200000" flipV="1">
            <a:off x="5007021" y="2416005"/>
            <a:ext cx="4293" cy="5573047"/>
          </a:xfrm>
          <a:prstGeom prst="curvedConnector3">
            <a:avLst>
              <a:gd name="adj1" fmla="val 12324878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24" idx="2"/>
            <a:endCxn id="28" idx="2"/>
          </p:cNvCxnSpPr>
          <p:nvPr/>
        </p:nvCxnSpPr>
        <p:spPr>
          <a:xfrm rot="5400000" flipH="1" flipV="1">
            <a:off x="5299289" y="3799522"/>
            <a:ext cx="3895" cy="3820623"/>
          </a:xfrm>
          <a:prstGeom prst="curvedConnector3">
            <a:avLst>
              <a:gd name="adj1" fmla="val -12812734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2806783" y="5713926"/>
            <a:ext cx="1" cy="46109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8379831" y="5734117"/>
            <a:ext cx="1" cy="46109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438400" y="6172200"/>
            <a:ext cx="76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001000" y="6172200"/>
            <a:ext cx="76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930572" y="5204674"/>
            <a:ext cx="3074047" cy="507104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03154" y="5204675"/>
            <a:ext cx="1916324" cy="503211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34201" y="5207897"/>
            <a:ext cx="3074047" cy="49998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3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to integer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the standard way to convert a string to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is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 to use it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505200"/>
            <a:ext cx="10972800" cy="312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char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* value =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"3047"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(value);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, x);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86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to 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601200" cy="3635009"/>
          </a:xfrm>
        </p:spPr>
        <p:txBody>
          <a:bodyPr>
            <a:normAutofit/>
          </a:bodyPr>
          <a:lstStyle/>
          <a:p>
            <a:r>
              <a:rPr lang="en-US" dirty="0"/>
              <a:t>The portable way to convert an integer (or other numerical types) to a string to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/>
              <a:t>It's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except that it prints things to a string buffer instead of the screen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85800" y="4114800"/>
            <a:ext cx="108966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value[12];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Has to be big enough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 = 3047;</a:t>
            </a:r>
          </a:p>
          <a:p>
            <a:pPr marL="118872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 value,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x );</a:t>
            </a:r>
          </a:p>
        </p:txBody>
      </p:sp>
    </p:spTree>
    <p:extLst>
      <p:ext uri="{BB962C8B-B14F-4D97-AF65-F5344CB8AC3E}">
        <p14:creationId xmlns:p14="http://schemas.microsoft.com/office/powerpoint/2010/main" val="799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dirty="0" err="1"/>
              <a:t>struct</a:t>
            </a:r>
            <a:r>
              <a:rPr lang="en-US" dirty="0"/>
              <a:t> in C is:</a:t>
            </a:r>
          </a:p>
          <a:p>
            <a:pPr lvl="1"/>
            <a:r>
              <a:rPr lang="en-US" dirty="0"/>
              <a:t> A collection of one or more variables</a:t>
            </a:r>
          </a:p>
          <a:p>
            <a:pPr lvl="1"/>
            <a:r>
              <a:rPr lang="en-US" dirty="0"/>
              <a:t>Possibly of  different types</a:t>
            </a:r>
          </a:p>
          <a:p>
            <a:pPr lvl="1"/>
            <a:r>
              <a:rPr lang="en-US" dirty="0"/>
              <a:t>Grouped together for convenient  handling.  </a:t>
            </a:r>
          </a:p>
          <a:p>
            <a:r>
              <a:rPr lang="en-US" dirty="0"/>
              <a:t>They were called records in Pascal</a:t>
            </a:r>
          </a:p>
          <a:p>
            <a:r>
              <a:rPr lang="en-US" dirty="0"/>
              <a:t>They have similarities to a class in Java</a:t>
            </a:r>
          </a:p>
          <a:p>
            <a:pPr lvl="1"/>
            <a:r>
              <a:rPr lang="en-US" dirty="0"/>
              <a:t>Except all fields are public and there are no methods</a:t>
            </a:r>
          </a:p>
          <a:p>
            <a:r>
              <a:rPr lang="en-US" dirty="0" err="1"/>
              <a:t>Struct</a:t>
            </a:r>
            <a:r>
              <a:rPr lang="en-US" dirty="0"/>
              <a:t> declarations are usually global</a:t>
            </a:r>
          </a:p>
          <a:p>
            <a:pPr lvl="1"/>
            <a:r>
              <a:rPr lang="en-US" dirty="0"/>
              <a:t>They are outside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/>
              <a:t> and often in header files</a:t>
            </a:r>
          </a:p>
        </p:txBody>
      </p:sp>
    </p:spTree>
    <p:extLst>
      <p:ext uri="{BB962C8B-B14F-4D97-AF65-F5344CB8AC3E}">
        <p14:creationId xmlns:p14="http://schemas.microsoft.com/office/powerpoint/2010/main" val="274233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91200" y="3194427"/>
            <a:ext cx="26670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3956427"/>
            <a:ext cx="26670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91200" y="4718427"/>
            <a:ext cx="26670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05200" y="3194427"/>
            <a:ext cx="2133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05200" y="3956428"/>
            <a:ext cx="2133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5200" y="4718427"/>
            <a:ext cx="2133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of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671221"/>
            <a:ext cx="22860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1670427"/>
            <a:ext cx="17526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1671222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 name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type1 member1;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type2 member2;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type3 member3;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810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3" grpId="0" animBg="1"/>
      <p:bldP spid="8" grpId="0" animBg="1"/>
      <p:bldP spid="9" grpId="0" animBg="1"/>
      <p:bldP spid="7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Declaring a struct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3396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Type: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The name of the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The name of the identifier</a:t>
            </a:r>
          </a:p>
          <a:p>
            <a:r>
              <a:rPr lang="en-US" dirty="0"/>
              <a:t>You have to put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 first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10972800" cy="2319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 bob;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jameel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point start;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point end;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8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members of a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958609"/>
          </a:xfrm>
        </p:spPr>
        <p:txBody>
          <a:bodyPr>
            <a:normAutofit/>
          </a:bodyPr>
          <a:lstStyle/>
          <a:p>
            <a:r>
              <a:rPr lang="en-US" dirty="0"/>
              <a:t>Once you have a </a:t>
            </a:r>
            <a:r>
              <a:rPr lang="en-US" dirty="0" err="1"/>
              <a:t>struct</a:t>
            </a:r>
            <a:r>
              <a:rPr lang="en-US" dirty="0"/>
              <a:t> variable, you can access its members with dot notation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variable.member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Members can be read and written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10972800" cy="29288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 bob;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(bob.name,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"Bob 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Blobberwob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bob.GPA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3.7;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bob.ID = 100008;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"Bob's GPA: %f\n"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bob.GPA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9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4064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There are no constructors for </a:t>
            </a:r>
            <a:r>
              <a:rPr lang="en-US" dirty="0" err="1"/>
              <a:t>structs</a:t>
            </a:r>
            <a:r>
              <a:rPr lang="en-US" dirty="0"/>
              <a:t> in C</a:t>
            </a:r>
          </a:p>
          <a:p>
            <a:r>
              <a:rPr lang="en-US" dirty="0"/>
              <a:t>You can initialize each element manually: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you can use braces to initialize the entire struct at once (which I do not encourage):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(julio.name,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"Julio Iglesias"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julio.GPA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3.9;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julio.ID = 100009;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9530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{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"Julio Iglesias"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3.9, 100009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96809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It is possible to assign one </a:t>
            </a:r>
            <a:r>
              <a:rPr lang="en-US" dirty="0" err="1"/>
              <a:t>struct</a:t>
            </a:r>
            <a:r>
              <a:rPr lang="en-US" dirty="0"/>
              <a:t> to another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Doing so is equivalent to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memcpy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to copy the memory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dirty="0"/>
              <a:t> into the memory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dirty="0"/>
              <a:t> is still separate memory: it's not like copying references in Java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438400"/>
            <a:ext cx="10972800" cy="2514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bob;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(julio.name,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"Julio Iglesias"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julio.GPA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3.9;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julio.ID = 100009;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049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Dangers with pointers in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272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With a pointer in a </a:t>
            </a:r>
            <a:r>
              <a:rPr lang="en-US" dirty="0" err="1"/>
              <a:t>struct</a:t>
            </a:r>
            <a:r>
              <a:rPr lang="en-US" dirty="0"/>
              <a:t>, copying the </a:t>
            </a:r>
            <a:r>
              <a:rPr lang="en-US" dirty="0" err="1"/>
              <a:t>struct</a:t>
            </a:r>
            <a:r>
              <a:rPr lang="en-US" dirty="0"/>
              <a:t> will copy the pointer but will not make a copy of the contents</a:t>
            </a:r>
          </a:p>
          <a:p>
            <a:r>
              <a:rPr lang="en-US" dirty="0"/>
              <a:t>Changing one </a:t>
            </a:r>
            <a:r>
              <a:rPr lang="en-US" dirty="0" err="1"/>
              <a:t>struct</a:t>
            </a:r>
            <a:r>
              <a:rPr lang="en-US" dirty="0"/>
              <a:t> could change another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8006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bob1.firstName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strdup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"Bob"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bob1.lastName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strdup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"Newhart"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bob2 = bob1;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(bob2.lastName,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"Hope"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"Name: %s %s\n"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bob1.firstName, bob1.lastName);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//prints Bob Hope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30480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person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person bob1;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person bob2;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4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1303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could dereference a </a:t>
            </a:r>
            <a:r>
              <a:rPr lang="en-US" dirty="0" err="1"/>
              <a:t>struct</a:t>
            </a:r>
            <a:r>
              <a:rPr lang="en-US" dirty="0"/>
              <a:t> pointer and then use the dot to access a member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cumbersome and requires parentheses</a:t>
            </a:r>
          </a:p>
          <a:p>
            <a:r>
              <a:rPr lang="en-US" dirty="0"/>
              <a:t>Because this is a frequent operation, dereference + dot can be written as an arrow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student*) 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student));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).ID = 3030;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638800"/>
            <a:ext cx="10972800" cy="723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-&gt;ID = 3030;</a:t>
            </a:r>
          </a:p>
        </p:txBody>
      </p:sp>
    </p:spTree>
    <p:extLst>
      <p:ext uri="{BB962C8B-B14F-4D97-AF65-F5344CB8AC3E}">
        <p14:creationId xmlns:p14="http://schemas.microsoft.com/office/powerpoint/2010/main" val="61124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</a:t>
            </a:r>
            <a:r>
              <a:rPr lang="en-US" dirty="0" err="1"/>
              <a:t>structs</a:t>
            </a:r>
            <a:r>
              <a:rPr lang="en-US" dirty="0"/>
              <a:t> to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644409"/>
          </a:xfrm>
        </p:spPr>
        <p:txBody>
          <a:bodyPr>
            <a:normAutofit/>
          </a:bodyPr>
          <a:lstStyle/>
          <a:p>
            <a:r>
              <a:rPr lang="en-US" dirty="0"/>
              <a:t>If you pass a </a:t>
            </a:r>
            <a:r>
              <a:rPr lang="en-US" dirty="0" err="1"/>
              <a:t>struct</a:t>
            </a:r>
            <a:r>
              <a:rPr lang="en-US" dirty="0"/>
              <a:t> directly to a function, you are passing it by value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copy</a:t>
            </a:r>
            <a:r>
              <a:rPr lang="en-US" dirty="0"/>
              <a:t> of its contents is made</a:t>
            </a:r>
          </a:p>
          <a:p>
            <a:r>
              <a:rPr lang="en-US" dirty="0"/>
              <a:t>It is common to pass a struct by pointer to avoid copying and so that its members can be changed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419600"/>
            <a:ext cx="10972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flip(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point* value)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temp = value-&gt;x;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value-&gt;x = value-&gt;y;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value-&gt;y = temp;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019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Gotchas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Always</a:t>
            </a:r>
            <a:r>
              <a:rPr lang="en-US" dirty="0"/>
              <a:t> put a semicolon at the end of a </a:t>
            </a:r>
            <a:r>
              <a:rPr lang="en-US" dirty="0" err="1"/>
              <a:t>struct</a:t>
            </a:r>
            <a:r>
              <a:rPr lang="en-US" dirty="0"/>
              <a:t> declaration</a:t>
            </a:r>
          </a:p>
          <a:p>
            <a:r>
              <a:rPr lang="en-US" dirty="0"/>
              <a:t>Don't put constructors or methods inside of a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C doesn't have them</a:t>
            </a:r>
          </a:p>
          <a:p>
            <a:r>
              <a:rPr lang="en-US" dirty="0"/>
              <a:t>Assigning one </a:t>
            </a:r>
            <a:r>
              <a:rPr lang="en-US" dirty="0" err="1"/>
              <a:t>struct</a:t>
            </a:r>
            <a:r>
              <a:rPr lang="en-US" dirty="0"/>
              <a:t> to another copies the memory of one into the other</a:t>
            </a:r>
          </a:p>
          <a:p>
            <a:r>
              <a:rPr lang="en-US" dirty="0"/>
              <a:t>Pointers to </a:t>
            </a:r>
            <a:r>
              <a:rPr lang="en-US" dirty="0" err="1"/>
              <a:t>struct</a:t>
            </a:r>
            <a:r>
              <a:rPr lang="en-US" dirty="0"/>
              <a:t> variables are usually passed into functions</a:t>
            </a:r>
          </a:p>
          <a:p>
            <a:pPr lvl="1"/>
            <a:r>
              <a:rPr lang="en-US" dirty="0"/>
              <a:t>Both for efficiency and so that you can change the data inside</a:t>
            </a:r>
          </a:p>
        </p:txBody>
      </p:sp>
    </p:spTree>
    <p:extLst>
      <p:ext uri="{BB962C8B-B14F-4D97-AF65-F5344CB8AC3E}">
        <p14:creationId xmlns:p14="http://schemas.microsoft.com/office/powerpoint/2010/main" val="49912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typedef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command allows you to make an alias for an existing type</a:t>
            </a:r>
          </a:p>
          <a:p>
            <a:r>
              <a:rPr lang="en-US" dirty="0"/>
              <a:t>You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, the type you want to alias, and then the new name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Don't overuse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It is useful for types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which can have different meanings in different systems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717166"/>
            <a:ext cx="10972800" cy="11596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SUPER_INT;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SUPER_INT value = 3;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has type int</a:t>
            </a:r>
            <a:endParaRPr 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1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with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20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command is commonly used with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Often it is built into the </a:t>
            </a:r>
            <a:r>
              <a:rPr lang="en-US" dirty="0" err="1"/>
              <a:t>struct</a:t>
            </a:r>
            <a:r>
              <a:rPr lang="en-US" dirty="0"/>
              <a:t> declaration process</a:t>
            </a:r>
          </a:p>
          <a:p>
            <a:r>
              <a:rPr lang="en-US" dirty="0"/>
              <a:t>It allows the programmer to leave off the stupid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 keyword when declaring variables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type defined is actually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_wombat</a:t>
            </a:r>
          </a:p>
          <a:p>
            <a:r>
              <a:rPr lang="en-US" dirty="0"/>
              <a:t>We can refer to that type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wombat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05200"/>
            <a:ext cx="10972800" cy="1523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_wombat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name[100];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weight;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wombat;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943601"/>
            <a:ext cx="10972800" cy="6095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wombat martin;</a:t>
            </a:r>
          </a:p>
        </p:txBody>
      </p:sp>
    </p:spTree>
    <p:extLst>
      <p:ext uri="{BB962C8B-B14F-4D97-AF65-F5344CB8AC3E}">
        <p14:creationId xmlns:p14="http://schemas.microsoft.com/office/powerpoint/2010/main" val="303422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example linked list node </a:t>
            </a:r>
            <a:r>
              <a:rPr lang="en-US" dirty="0" err="1"/>
              <a:t>struct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9398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can use this definition for our node for singly linked lists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Somewhere, we will have the following variable to hold the beginning of the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328930"/>
            <a:ext cx="10972800" cy="2319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 struct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Node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_Node*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next;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60553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Node* head = 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7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BST node struct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9398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can use this definition for our node for binary search trees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Somewhere, we will have the following variable to hold the root of the tree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60553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Tree* root = 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55D37140-630F-4927-91D2-6192E2D2694D}"/>
              </a:ext>
            </a:extLst>
          </p:cNvPr>
          <p:cNvSpPr txBox="1">
            <a:spLocks/>
          </p:cNvSpPr>
          <p:nvPr/>
        </p:nvSpPr>
        <p:spPr>
          <a:xfrm>
            <a:off x="609600" y="2286000"/>
            <a:ext cx="10972800" cy="2438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_Tree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_Tree* left;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_Tree* right;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 Tree;</a:t>
            </a:r>
          </a:p>
        </p:txBody>
      </p:sp>
    </p:spTree>
    <p:extLst>
      <p:ext uri="{BB962C8B-B14F-4D97-AF65-F5344CB8AC3E}">
        <p14:creationId xmlns:p14="http://schemas.microsoft.com/office/powerpoint/2010/main" val="269277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wanted a data type that could hold any of a bunch different things</a:t>
            </a:r>
          </a:p>
          <a:p>
            <a:r>
              <a:rPr lang="en-US" dirty="0"/>
              <a:t>Back in the day when space was important, people wanted such things</a:t>
            </a:r>
          </a:p>
          <a:p>
            <a:r>
              <a:rPr lang="en-US" dirty="0"/>
              <a:t>That's why they created unions, which look like structs but only have enough room for the largest thing inside of them</a:t>
            </a:r>
          </a:p>
          <a:p>
            <a:r>
              <a:rPr lang="en-US" dirty="0"/>
              <a:t>They're only designed to store one thing at a time</a:t>
            </a:r>
          </a:p>
        </p:txBody>
      </p:sp>
    </p:spTree>
    <p:extLst>
      <p:ext uri="{BB962C8B-B14F-4D97-AF65-F5344CB8AC3E}">
        <p14:creationId xmlns:p14="http://schemas.microsoft.com/office/powerpoint/2010/main" val="245956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482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unions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Unions look like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Put the keyword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/>
              <a:t> in place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isn't a separate district and a state</a:t>
            </a:r>
          </a:p>
          <a:p>
            <a:pPr lvl="1"/>
            <a:r>
              <a:rPr lang="en-US" dirty="0"/>
              <a:t>There's only space for the larger one</a:t>
            </a:r>
          </a:p>
          <a:p>
            <a:pPr lvl="1"/>
            <a:r>
              <a:rPr lang="en-US" dirty="0"/>
              <a:t>In this case, 15 bytes (rounded up to 16) is the larger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10972800" cy="205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union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Congressperson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district;	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Representatives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state[15];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Senators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9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enum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1778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create named constants with different values,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/>
              <a:t> and then the names of your constants in braces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 in your code, you can use these values (which are stored as integers)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8194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SUNDAY, MONDAY, TUESDAY, WEDNESDAY, THURSDAY, FRIDAY, SATURDAY };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49530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day =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FRIDAY;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(day == SUNDAY)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"My 'I don't have to run' day"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2398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20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 can even specify the values in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assign values, it is possible to make two or more of the constants have the same value (usually bad)</a:t>
            </a:r>
          </a:p>
          <a:p>
            <a:r>
              <a:rPr lang="en-US" dirty="0"/>
              <a:t>A common reason that values are assigned is so that you can do bitwise combinations of values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286000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ANIMAL = 7, MINERAL = 9, VEGETABLE = 11 };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4419600"/>
            <a:ext cx="10972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PEPPERONI = 1, SAUSAGE = 2, BACON = 4, MUSHROOMS = 8, PEPPER = 16, ONIONS = 32, OLIVES = 64, EXTRA_CHEESE = 128 };</a:t>
            </a:r>
          </a:p>
          <a:p>
            <a:pPr marL="118872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toppings = PEPPERONI | ONIONS | MUSHROOMS;</a:t>
            </a:r>
          </a:p>
        </p:txBody>
      </p:sp>
    </p:spTree>
    <p:extLst>
      <p:ext uri="{BB962C8B-B14F-4D97-AF65-F5344CB8AC3E}">
        <p14:creationId xmlns:p14="http://schemas.microsoft.com/office/powerpoint/2010/main" val="6705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systems programming world, there are two different kinds of time that are useful</a:t>
            </a:r>
          </a:p>
          <a:p>
            <a:r>
              <a:rPr lang="en-US" dirty="0"/>
              <a:t>Real time</a:t>
            </a:r>
          </a:p>
          <a:p>
            <a:pPr lvl="1"/>
            <a:r>
              <a:rPr lang="en-US" dirty="0"/>
              <a:t>This is also known as wall-clock time or calendar time</a:t>
            </a:r>
          </a:p>
          <a:p>
            <a:pPr lvl="1"/>
            <a:r>
              <a:rPr lang="en-US" dirty="0"/>
              <a:t>It's the human notion of time that we're familiar with</a:t>
            </a:r>
          </a:p>
          <a:p>
            <a:r>
              <a:rPr lang="en-US" dirty="0"/>
              <a:t>Process time</a:t>
            </a:r>
          </a:p>
          <a:p>
            <a:pPr lvl="1"/>
            <a:r>
              <a:rPr lang="en-US" dirty="0"/>
              <a:t>Process time is the amount of time your process has spent on the CPU</a:t>
            </a:r>
          </a:p>
          <a:p>
            <a:pPr lvl="1"/>
            <a:r>
              <a:rPr lang="en-US" dirty="0"/>
              <a:t>There is often no obvious correlation between process time and real time (except that process time is never more than real time elapsed)</a:t>
            </a:r>
          </a:p>
        </p:txBody>
      </p:sp>
    </p:spTree>
    <p:extLst>
      <p:ext uri="{BB962C8B-B14F-4D97-AF65-F5344CB8AC3E}">
        <p14:creationId xmlns:p14="http://schemas.microsoft.com/office/powerpoint/2010/main" val="188151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time()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112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time()</a:t>
            </a:r>
            <a:r>
              <a:rPr lang="en-US" dirty="0"/>
              <a:t> function gives back the seconds since the Unix Epoch</a:t>
            </a:r>
          </a:p>
          <a:p>
            <a:r>
              <a:rPr lang="en-US" dirty="0"/>
              <a:t>Its signature 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is a signed 32-bit or 64-bit integer</a:t>
            </a:r>
          </a:p>
          <a:p>
            <a:r>
              <a:rPr lang="en-US" dirty="0"/>
              <a:t>You can pass in a pointer to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variable or save the return value (both have the same result)</a:t>
            </a:r>
          </a:p>
          <a:p>
            <a:r>
              <a:rPr lang="en-US" dirty="0"/>
              <a:t>Typically we pass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and save the return value</a:t>
            </a:r>
          </a:p>
          <a:p>
            <a:r>
              <a:rPr lang="en-US" dirty="0"/>
              <a:t>Include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dirty="0"/>
              <a:t>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3340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seconds = time(NULL);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 seconds have passed since 1970"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seconds);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2743200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time(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2969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Write a function that finds the median of an array</a:t>
            </a:r>
          </a:p>
          <a:p>
            <a:pPr lvl="1"/>
            <a:r>
              <a:rPr lang="en-US" dirty="0"/>
              <a:t>You'll have to sort it</a:t>
            </a:r>
          </a:p>
          <a:p>
            <a:r>
              <a:rPr lang="en-US" dirty="0"/>
              <a:t>Write a function that, given a string, creates a dynamically allocated chunk of memory containing the string reversed</a:t>
            </a:r>
          </a:p>
          <a:p>
            <a:r>
              <a:rPr lang="en-US" dirty="0"/>
              <a:t>Write a function that will delete an element from the singly linked list struct given in earlier slides</a:t>
            </a:r>
          </a:p>
          <a:p>
            <a:r>
              <a:rPr lang="en-US" dirty="0"/>
              <a:t>Write a program that counts the </a:t>
            </a:r>
            <a:r>
              <a:rPr lang="en-US" b="1" dirty="0"/>
              <a:t>total</a:t>
            </a:r>
            <a:r>
              <a:rPr lang="en-US" dirty="0"/>
              <a:t> number of characters in all the arguments passed in through the command line</a:t>
            </a:r>
          </a:p>
          <a:p>
            <a:pPr lvl="1"/>
            <a:r>
              <a:rPr lang="en-US" dirty="0"/>
              <a:t>Ignore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</a:p>
          <a:p>
            <a:r>
              <a:rPr lang="en-US" dirty="0"/>
              <a:t>Write a program to "encrypt" a file by writing a new file with exactly the same contents, except that each byte in the file is inverted</a:t>
            </a:r>
          </a:p>
          <a:p>
            <a:pPr lvl="1"/>
            <a:r>
              <a:rPr lang="en-US" dirty="0"/>
              <a:t>Old byte: </a:t>
            </a:r>
            <a:r>
              <a:rPr lang="en-US" b="1" i="1" dirty="0"/>
              <a:t>x</a:t>
            </a:r>
          </a:p>
          <a:p>
            <a:pPr lvl="1"/>
            <a:r>
              <a:rPr lang="en-US" dirty="0"/>
              <a:t>New byte: 255 - </a:t>
            </a:r>
            <a:r>
              <a:rPr lang="en-US" b="1" i="1" dirty="0"/>
              <a:t>x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2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C24BE-7C98-4010-9B72-77E60704A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Out the Door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DEA9F-7693-4779-A400-78BE80186A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935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after Exam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Finish Project 6</a:t>
            </a:r>
          </a:p>
          <a:p>
            <a:pPr lvl="1"/>
            <a:r>
              <a:rPr lang="en-US" b="1" dirty="0"/>
              <a:t>Due Friday by midnight</a:t>
            </a:r>
          </a:p>
          <a:p>
            <a:r>
              <a:rPr lang="en-US" dirty="0"/>
              <a:t>Office hours from 3-4 p.m. today canceled for </a:t>
            </a:r>
            <a:r>
              <a:rPr lang="en-US"/>
              <a:t>Honors Convocation</a:t>
            </a:r>
            <a:endParaRPr lang="en-US" dirty="0"/>
          </a:p>
          <a:p>
            <a:r>
              <a:rPr lang="en-US" dirty="0"/>
              <a:t>Final exam:</a:t>
            </a:r>
          </a:p>
          <a:p>
            <a:pPr lvl="1"/>
            <a:r>
              <a:rPr lang="en-US" dirty="0"/>
              <a:t>Thursday, May 1, 2025</a:t>
            </a:r>
          </a:p>
          <a:p>
            <a:pPr lvl="1"/>
            <a:r>
              <a:rPr lang="en-US" dirty="0"/>
              <a:t>8:00 to 10:00 a.m.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A6ECD0-34F2-45E4-B011-6F0DE314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286924-5DE2-400F-9A59-BDBDBF736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Final exam:</a:t>
            </a:r>
          </a:p>
          <a:p>
            <a:pPr lvl="1"/>
            <a:r>
              <a:rPr lang="en-US" b="1" dirty="0"/>
              <a:t>Thursday, May 1, 2025</a:t>
            </a:r>
          </a:p>
          <a:p>
            <a:pPr lvl="1"/>
            <a:r>
              <a:rPr lang="en-US" b="1" dirty="0"/>
              <a:t>8:00 to </a:t>
            </a:r>
            <a:r>
              <a:rPr lang="en-US" b="1"/>
              <a:t>10:00 a.</a:t>
            </a:r>
            <a:r>
              <a:rPr lang="en-US" b="1" dirty="0"/>
              <a:t>m.</a:t>
            </a:r>
          </a:p>
          <a:p>
            <a:pPr lvl="1"/>
            <a:r>
              <a:rPr lang="en-US" b="1" dirty="0"/>
              <a:t>50% longer than previous exams, but you'll have 100% more time</a:t>
            </a:r>
          </a:p>
          <a:p>
            <a:r>
              <a:rPr lang="en-US" dirty="0"/>
              <a:t>There will be multiple choice, short answer, and programming questions</a:t>
            </a:r>
          </a:p>
        </p:txBody>
      </p:sp>
    </p:spTree>
    <p:extLst>
      <p:ext uri="{BB962C8B-B14F-4D97-AF65-F5344CB8AC3E}">
        <p14:creationId xmlns:p14="http://schemas.microsoft.com/office/powerpoint/2010/main" val="37829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that holds an address</a:t>
            </a:r>
          </a:p>
          <a:p>
            <a:r>
              <a:rPr lang="en-US" dirty="0"/>
              <a:t>Often this address is to another variable</a:t>
            </a:r>
          </a:p>
          <a:p>
            <a:r>
              <a:rPr lang="en-US" dirty="0"/>
              <a:t>Sometimes it's to a piece of memory that is mapped to file I/O or something else</a:t>
            </a:r>
          </a:p>
          <a:p>
            <a:r>
              <a:rPr lang="en-US" dirty="0"/>
              <a:t>Important operations:</a:t>
            </a:r>
          </a:p>
          <a:p>
            <a:pPr lvl="1"/>
            <a:r>
              <a:rPr lang="en-US" dirty="0"/>
              <a:t>Reference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) gets the address of something</a:t>
            </a:r>
          </a:p>
          <a:p>
            <a:pPr lvl="1"/>
            <a:r>
              <a:rPr lang="en-US" dirty="0"/>
              <a:t>Dereference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) gets the contents of a pointer</a:t>
            </a:r>
          </a:p>
        </p:txBody>
      </p:sp>
    </p:spTree>
    <p:extLst>
      <p:ext uri="{BB962C8B-B14F-4D97-AF65-F5344CB8AC3E}">
        <p14:creationId xmlns:p14="http://schemas.microsoft.com/office/powerpoint/2010/main" val="122915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 of a pointer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typically want a pointer that points to a certain kind of thing</a:t>
            </a:r>
          </a:p>
          <a:p>
            <a:r>
              <a:rPr lang="en-US" dirty="0"/>
              <a:t>To declare a pointer to a particular type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 of a pointer with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3664803"/>
            <a:ext cx="1600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3664009"/>
            <a:ext cx="1600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3664804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type * name;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7000" y="5417403"/>
            <a:ext cx="1219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0600" y="5416609"/>
            <a:ext cx="2743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7000" y="5417404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 * pointer;</a:t>
            </a:r>
          </a:p>
        </p:txBody>
      </p:sp>
    </p:spTree>
    <p:extLst>
      <p:ext uri="{BB962C8B-B14F-4D97-AF65-F5344CB8AC3E}">
        <p14:creationId xmlns:p14="http://schemas.microsoft.com/office/powerpoint/2010/main" val="383123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 animBg="1"/>
      <p:bldP spid="10" grpId="0" animBg="1"/>
      <p:bldP spid="5" grpId="0"/>
      <p:bldP spid="9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fundamental operation is to find the address of a variable</a:t>
            </a:r>
          </a:p>
          <a:p>
            <a:r>
              <a:rPr lang="en-US" dirty="0"/>
              <a:t>This is done with the reference operator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usually can't predict what the address of something will be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124200"/>
            <a:ext cx="10972800" cy="1905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5;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pointer;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&amp;value;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Pointer has value's address</a:t>
            </a:r>
          </a:p>
        </p:txBody>
      </p:sp>
    </p:spTree>
    <p:extLst>
      <p:ext uri="{BB962C8B-B14F-4D97-AF65-F5344CB8AC3E}">
        <p14:creationId xmlns:p14="http://schemas.microsoft.com/office/powerpoint/2010/main" val="242319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5877</TotalTime>
  <Words>3514</Words>
  <Application>Microsoft Office PowerPoint</Application>
  <PresentationFormat>Widescreen</PresentationFormat>
  <Paragraphs>561</Paragraphs>
  <Slides>59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6</vt:lpstr>
      <vt:lpstr>Review</vt:lpstr>
      <vt:lpstr>Final exam</vt:lpstr>
      <vt:lpstr>Pointers</vt:lpstr>
      <vt:lpstr>Declaration of a pointer</vt:lpstr>
      <vt:lpstr>Reference operator</vt:lpstr>
      <vt:lpstr>Dereference operator</vt:lpstr>
      <vt:lpstr>Pointer arithmetic</vt:lpstr>
      <vt:lpstr>Arrays are pointers too</vt:lpstr>
      <vt:lpstr>Surprisingly, pointers are arrays too</vt:lpstr>
      <vt:lpstr>void pointers</vt:lpstr>
      <vt:lpstr>Functions that can change arguments</vt:lpstr>
      <vt:lpstr>Pointers to pointers</vt:lpstr>
      <vt:lpstr>Change main() to get command line arguments</vt:lpstr>
      <vt:lpstr>scanf()</vt:lpstr>
      <vt:lpstr>Format specifiers</vt:lpstr>
      <vt:lpstr>Dynamic Memory Allocation</vt:lpstr>
      <vt:lpstr>malloc()</vt:lpstr>
      <vt:lpstr>Allocating arrays</vt:lpstr>
      <vt:lpstr>free()</vt:lpstr>
      <vt:lpstr>Ragged Approach</vt:lpstr>
      <vt:lpstr>Ragged Approach in memory</vt:lpstr>
      <vt:lpstr>Freeing the Ragged Approach</vt:lpstr>
      <vt:lpstr>Contiguous Approach</vt:lpstr>
      <vt:lpstr>Contiguous Approach in memory</vt:lpstr>
      <vt:lpstr>Freeing the Contiguous Approach</vt:lpstr>
      <vt:lpstr>Rules for random numbers</vt:lpstr>
      <vt:lpstr>How does malloc() work?</vt:lpstr>
      <vt:lpstr>Free list</vt:lpstr>
      <vt:lpstr>String to integer</vt:lpstr>
      <vt:lpstr>Integer to string</vt:lpstr>
      <vt:lpstr>Structs</vt:lpstr>
      <vt:lpstr>Anatomy of a struct</vt:lpstr>
      <vt:lpstr>Declaring a struct variable</vt:lpstr>
      <vt:lpstr>Accessing members of a struct</vt:lpstr>
      <vt:lpstr>Initializing structs</vt:lpstr>
      <vt:lpstr>Assigning structs</vt:lpstr>
      <vt:lpstr>Dangers with pointers in structs</vt:lpstr>
      <vt:lpstr>Arrow notation</vt:lpstr>
      <vt:lpstr>Passing structs to functions</vt:lpstr>
      <vt:lpstr>Gotchas</vt:lpstr>
      <vt:lpstr>typedef</vt:lpstr>
      <vt:lpstr>typedef with structs</vt:lpstr>
      <vt:lpstr>An example linked list node struct </vt:lpstr>
      <vt:lpstr>Example BST node struct</vt:lpstr>
      <vt:lpstr>Unions</vt:lpstr>
      <vt:lpstr>Declaring unions</vt:lpstr>
      <vt:lpstr>Using enum</vt:lpstr>
      <vt:lpstr>Specifying values</vt:lpstr>
      <vt:lpstr>Time</vt:lpstr>
      <vt:lpstr>time()</vt:lpstr>
      <vt:lpstr>Practice</vt:lpstr>
      <vt:lpstr>Ticket Out the Door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761</cp:revision>
  <dcterms:created xsi:type="dcterms:W3CDTF">2009-08-24T20:26:10Z</dcterms:created>
  <dcterms:modified xsi:type="dcterms:W3CDTF">2025-04-23T16:38:21Z</dcterms:modified>
</cp:coreProperties>
</file>